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72" r:id="rId3"/>
    <p:sldId id="259" r:id="rId4"/>
    <p:sldId id="258" r:id="rId5"/>
    <p:sldId id="260" r:id="rId6"/>
    <p:sldId id="27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BC3C93-AE01-4FDD-8E56-19241DEF38F7}" type="datetimeFigureOut">
              <a:rPr lang="fr-FR" smtClean="0"/>
              <a:t>02/02/2022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1E2881-5B78-498C-A1CC-54282BB68E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554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FDCF5C-076F-483D-B182-F3ABF847F6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4656" y="1491711"/>
            <a:ext cx="6576749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5494964-AB22-4BE3-89DE-C8FFE9CE6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4656" y="4008048"/>
            <a:ext cx="657675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0B27CC-23C4-419D-AED2-42688DD5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96258-EE81-4F1C-8A3A-E189F91E57A7}" type="datetime1">
              <a:rPr lang="fr-FR" smtClean="0"/>
              <a:t>02/02/2022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EB76923-3705-4048-90E6-24A371AD8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00C1C9-6EDD-42C4-972B-606519E95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46F7135-1DDB-40C2-B27B-BCCF55B88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94" y="1904997"/>
            <a:ext cx="3048006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88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0222D6-4EA4-46BA-9EAF-AC3EA6AD4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9CC036-A2D9-4EBA-A101-8BA15A7FE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9E13CE-7CAF-4F9A-AB6C-71639D903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FF58-1A19-48C3-8B14-681AA998D372}" type="datetime1">
              <a:rPr lang="fr-FR" smtClean="0"/>
              <a:t>02/02/2022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3B0FBF-24DE-460B-99C5-5D05D7CD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2177FB-EB9B-4CB0-AE4D-A48B24B06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3196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D5B84A4-6792-407D-96A0-20B4E14E14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F19DA3C-3146-4FB9-BC86-74E5AC16C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CD06DBE-8539-48DE-915C-14DBAD45C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931D-E102-4CDC-9D46-65782A570384}" type="datetime1">
              <a:rPr lang="fr-FR" smtClean="0"/>
              <a:t>02/02/2022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4CA4E9-E29C-4B10-AD71-F2D66E59D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AEC3B-88A0-4F5F-B82D-10E40F8AA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5550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57C605-217B-4050-B781-04B239888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B625B63-2C99-4F56-A449-BFB59154F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F5B5DB-A38D-4B62-86C1-6FF2455F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A19F0-2C71-4D69-8A27-7EFE757CD3D7}" type="datetime1">
              <a:rPr lang="fr-FR" smtClean="0"/>
              <a:t>02/02/2022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788EE8-8381-4B7A-BB55-8F5E77F3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78F50B-DB96-4559-A310-870346801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9357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676B50-D483-4622-8ED1-7C7C279EA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529529-817F-4F6C-B1BA-D790A830D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C93371-24F6-45BE-BA6A-CB0576524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862FA-31A8-432E-9265-DB429FB473D2}" type="datetime1">
              <a:rPr lang="fr-FR" smtClean="0"/>
              <a:t>02/02/2022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E83A99-E49D-4CB3-BBF6-463AFD805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B8772B-AA9B-4144-B608-CC2D8BCB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2070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9C185-6BDC-4823-A81F-9490426F5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829EC1-BF24-4D23-90D6-FE535C7CEF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7CF41D-D501-4E37-A43E-0E562356A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2D1D5D1-B644-4FD7-92BB-7404095CA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8D75C-3F2F-4BFA-BBE3-918635D312DF}" type="datetime1">
              <a:rPr lang="fr-FR" smtClean="0"/>
              <a:t>02/02/2022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EA3B12-56DF-4C1F-908B-E45847781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0742FBE-D994-4B3C-B1D8-A5703F111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9760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D05E42-4BA9-4B51-A665-DD3203B5F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505601-9A76-4DF9-91DE-3015AAB14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07BFBB7-0343-4F39-AEB9-8C43A7313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364A3A2-C509-4177-B6B4-A95A53FD9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5303FB1-6A76-4AFE-9566-2880287221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730A0E1-C4E6-4391-9005-B39C64C8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CF9DA-038A-4DFF-8A5C-66AB10C95AF1}" type="datetime1">
              <a:rPr lang="fr-FR" smtClean="0"/>
              <a:t>02/02/2022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3406266-58C4-45BF-8141-0CC001A56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FF74807-1812-433A-8B11-3BA631503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2924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81ADEE-B101-4DCE-AD93-3F02917D5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3E8B76D-978A-4DF4-899B-A27561E0B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B692F-0FEE-4FAA-8876-2D5A7CF640C1}" type="datetime1">
              <a:rPr lang="fr-FR" smtClean="0"/>
              <a:t>02/02/2022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09621DC-AD2D-4519-9EF5-744790448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E8F471B-763F-44D3-BB5C-1193AD927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3484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7235B8A-3CBE-4607-95D2-C2A0318CC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7D2AF-8A54-4A8A-A0C4-9FEE328783D3}" type="datetime1">
              <a:rPr lang="fr-FR" smtClean="0"/>
              <a:t>02/02/2022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E0BA199-FD7E-4C56-867D-D606052F1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4E5BAB-7531-440E-AD26-F2CF91CB7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7328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5753EF-03CE-4DC5-B930-3BCC0CD8A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C21805-B2D5-4AC7-BF16-38AA12E1D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23F8F2E-D9AC-4CAE-84C4-0297F6C08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FF69EA-30AA-4423-96A0-0E3B852E3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536FD-C684-4371-AFA8-92A5965597BC}" type="datetime1">
              <a:rPr lang="fr-FR" smtClean="0"/>
              <a:t>02/02/2022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F059464-0BF0-42FE-88A6-32BCE41E2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6F2F1D-B5F9-45C4-A601-B0A5C9596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5015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CD6DB1-2B29-42E2-BB44-5BB2BA10B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F9AB520-B425-4069-B352-C76EA2336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6B5A3D9-8B91-441D-AD35-CF545937D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FAF9B85-B5BC-4B63-BF18-8DF9997D7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FD0E2-5669-447D-B4CE-3A494C76EA8B}" type="datetime1">
              <a:rPr lang="fr-FR" smtClean="0"/>
              <a:t>02/02/2022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CF28598-5EB4-4AFC-9F7F-9501B02F3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37D0813-32E1-4B83-B7E7-EA200CEA9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1110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89CC6FB-925D-432D-AF48-CF8DB42CC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118"/>
            <a:ext cx="10515600" cy="732155"/>
          </a:xfrm>
          <a:prstGeom prst="rect">
            <a:avLst/>
          </a:prstGeom>
          <a:effectLst>
            <a:outerShdw blurRad="50800" dist="12700" dir="27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542BAD-79A4-4A69-9F77-303423950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ABA7C8-74CE-41C1-86C5-E0B5A4DDC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F3A20-FF09-414F-846C-4B930E319B13}" type="datetime1">
              <a:rPr lang="fr-FR" smtClean="0"/>
              <a:t>02/02/2022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6080B8-17DA-49A9-BDD9-531EE5BCA1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F93BE0-941E-45A5-BFD1-B29B6ED697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0981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49F34E-C0DC-4736-A831-849BC09DEF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b="1" dirty="0"/>
              <a:t>REINFORCE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F3A87B9-20DD-498B-A37E-2791030047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Raffael Bolla Di Lorenzo</a:t>
            </a:r>
          </a:p>
          <a:p>
            <a:r>
              <a:rPr lang="fr-FR" dirty="0"/>
              <a:t>@raffaelbdl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89AF12E-4353-4E7E-9B58-64890C62F09F}"/>
              </a:ext>
            </a:extLst>
          </p:cNvPr>
          <p:cNvSpPr txBox="1"/>
          <p:nvPr/>
        </p:nvSpPr>
        <p:spPr>
          <a:xfrm>
            <a:off x="99103" y="6294908"/>
            <a:ext cx="84546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https://lilianweng.github.io/lil-log/2018/04/08/policy-gradient-algorithms.html</a:t>
            </a:r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C20F676-C820-4149-875A-689840CBB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>
                <a:solidFill>
                  <a:schemeClr val="bg1"/>
                </a:solidFill>
              </a:rPr>
              <a:t>1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430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3A8235-1EA4-43F4-8A37-9B94E6F8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Résumé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529DC098-20C9-4DFE-8039-23C936294064}"/>
                  </a:ext>
                </a:extLst>
              </p:cNvPr>
              <p:cNvSpPr txBox="1"/>
              <p:nvPr/>
            </p:nvSpPr>
            <p:spPr>
              <a:xfrm>
                <a:off x="395567" y="5140440"/>
                <a:ext cx="7034362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Tx/>
                  <a:buChar char="-"/>
                </a:pPr>
                <a:r>
                  <a:rPr lang="fr-FR" sz="2400" dirty="0">
                    <a:solidFill>
                      <a:schemeClr val="accent1"/>
                    </a:solidFill>
                  </a:rPr>
                  <a:t>La </a:t>
                </a:r>
                <a:r>
                  <a:rPr lang="fr-FR" sz="2400" b="1" dirty="0">
                    <a:solidFill>
                      <a:schemeClr val="accent3"/>
                    </a:solidFill>
                  </a:rPr>
                  <a:t>politique</a:t>
                </a:r>
                <a:r>
                  <a:rPr lang="fr-FR" sz="2400" dirty="0">
                    <a:solidFill>
                      <a:schemeClr val="accent1"/>
                    </a:solidFill>
                  </a:rPr>
                  <a:t> : </a:t>
                </a:r>
                <a14:m>
                  <m:oMath xmlns:m="http://schemas.openxmlformats.org/officeDocument/2006/math">
                    <m:r>
                      <a:rPr lang="fr-FR" sz="24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e>
                        <m: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fr-FR" sz="24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24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ℙ</m:t>
                    </m:r>
                    <m:r>
                      <a:rPr lang="fr-FR" sz="24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fr-FR" sz="24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24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fr-FR" sz="24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fr-FR" sz="24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24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fr-FR" sz="24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FR" sz="2400" b="0" dirty="0">
                  <a:solidFill>
                    <a:schemeClr val="accent3"/>
                  </a:solidFill>
                </a:endParaRPr>
              </a:p>
              <a:p>
                <a:pPr marL="285750" indent="-285750">
                  <a:buFontTx/>
                  <a:buChar char="-"/>
                </a:pPr>
                <a:r>
                  <a:rPr lang="fr-FR" sz="2400" dirty="0">
                    <a:solidFill>
                      <a:schemeClr val="accent1"/>
                    </a:solidFill>
                  </a:rPr>
                  <a:t>La </a:t>
                </a:r>
                <a:r>
                  <a:rPr lang="fr-FR" sz="2400" b="1" dirty="0">
                    <a:solidFill>
                      <a:srgbClr val="0070C0"/>
                    </a:solidFill>
                  </a:rPr>
                  <a:t>valeur d’état </a:t>
                </a:r>
                <a:r>
                  <a:rPr lang="fr-FR" sz="2400" dirty="0">
                    <a:solidFill>
                      <a:schemeClr val="accent1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fr-FR" sz="24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fr-FR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fr-FR" sz="24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FR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r>
                          <a:rPr lang="fr-FR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fr-FR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fr-FR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fr-FR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fr-FR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fr-FR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fr-FR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fr-FR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fr-FR" sz="2400" b="0" dirty="0">
                  <a:solidFill>
                    <a:schemeClr val="accent1"/>
                  </a:solidFill>
                </a:endParaRPr>
              </a:p>
              <a:p>
                <a:pPr marL="285750" indent="-285750">
                  <a:buFontTx/>
                  <a:buChar char="-"/>
                </a:pPr>
                <a:r>
                  <a:rPr lang="fr-FR" sz="2400" dirty="0">
                    <a:solidFill>
                      <a:schemeClr val="accent1"/>
                    </a:solidFill>
                  </a:rPr>
                  <a:t>La </a:t>
                </a:r>
                <a:r>
                  <a:rPr lang="fr-FR" sz="2400" b="1" dirty="0">
                    <a:solidFill>
                      <a:schemeClr val="accent5"/>
                    </a:solidFill>
                  </a:rPr>
                  <a:t>valeur d’action </a:t>
                </a:r>
                <a:r>
                  <a:rPr lang="fr-FR" sz="2400" dirty="0">
                    <a:solidFill>
                      <a:schemeClr val="accent1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fr-FR" sz="2400" b="0" i="1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fr-FR" sz="2400" b="0" i="1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sub>
                    </m:sSub>
                    <m:d>
                      <m:dPr>
                        <m:ctrlP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fr-FR" sz="24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24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fr-FR" sz="24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fr-FR" sz="24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24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fr-FR" sz="24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fr-FR" sz="24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24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fr-FR" sz="2400" b="0" i="1" smtClean="0">
                                <a:solidFill>
                                  <a:schemeClr val="accent5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fr-FR" sz="2400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fr-FR" sz="2400" b="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529DC098-20C9-4DFE-8039-23C9362940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567" y="5140440"/>
                <a:ext cx="7034362" cy="1200329"/>
              </a:xfrm>
              <a:prstGeom prst="rect">
                <a:avLst/>
              </a:prstGeom>
              <a:blipFill>
                <a:blip r:embed="rId2"/>
                <a:stretch>
                  <a:fillRect l="-1386" t="-4569" b="-1116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Espace réservé du numéro de diapositive 19">
            <a:extLst>
              <a:ext uri="{FF2B5EF4-FFF2-40B4-BE49-F238E27FC236}">
                <a16:creationId xmlns:a16="http://schemas.microsoft.com/office/drawing/2014/main" id="{5E9D6C39-E6DA-4FF8-86CD-A3F3262C9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2</a:t>
            </a:fld>
            <a:endParaRPr lang="fr-FR"/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160D935D-53AF-4545-98E4-713876902198}"/>
              </a:ext>
            </a:extLst>
          </p:cNvPr>
          <p:cNvSpPr/>
          <p:nvPr/>
        </p:nvSpPr>
        <p:spPr>
          <a:xfrm>
            <a:off x="6475103" y="3213219"/>
            <a:ext cx="1988598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On interagit avec l’environnement</a:t>
            </a:r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81EE6469-95D0-41A5-BBFC-F4DB2C98C50B}"/>
              </a:ext>
            </a:extLst>
          </p:cNvPr>
          <p:cNvSpPr/>
          <p:nvPr/>
        </p:nvSpPr>
        <p:spPr>
          <a:xfrm>
            <a:off x="9336668" y="1937368"/>
            <a:ext cx="2520519" cy="914400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On apprend le modèle</a:t>
            </a:r>
          </a:p>
          <a:p>
            <a:pPr algn="ctr"/>
            <a:r>
              <a:rPr lang="fr-FR" dirty="0"/>
              <a:t>On estime le gain</a:t>
            </a:r>
          </a:p>
        </p:txBody>
      </p:sp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1C7A1085-68E1-4144-8FFF-E3CD714679DA}"/>
              </a:ext>
            </a:extLst>
          </p:cNvPr>
          <p:cNvSpPr/>
          <p:nvPr/>
        </p:nvSpPr>
        <p:spPr>
          <a:xfrm>
            <a:off x="9336669" y="4903150"/>
            <a:ext cx="2520518" cy="91440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On améliore la politique</a:t>
            </a:r>
          </a:p>
        </p:txBody>
      </p:sp>
      <p:cxnSp>
        <p:nvCxnSpPr>
          <p:cNvPr id="24" name="Connecteur : en angle 23">
            <a:extLst>
              <a:ext uri="{FF2B5EF4-FFF2-40B4-BE49-F238E27FC236}">
                <a16:creationId xmlns:a16="http://schemas.microsoft.com/office/drawing/2014/main" id="{4416CA41-B311-4C04-99C2-6C6D3BE88776}"/>
              </a:ext>
            </a:extLst>
          </p:cNvPr>
          <p:cNvCxnSpPr>
            <a:stCxn id="21" idx="0"/>
            <a:endCxn id="22" idx="1"/>
          </p:cNvCxnSpPr>
          <p:nvPr/>
        </p:nvCxnSpPr>
        <p:spPr>
          <a:xfrm rot="5400000" flipH="1" flipV="1">
            <a:off x="7993710" y="1870261"/>
            <a:ext cx="818651" cy="1867266"/>
          </a:xfrm>
          <a:prstGeom prst="bentConnector2">
            <a:avLst/>
          </a:prstGeom>
          <a:ln w="190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 : en angle 24">
            <a:extLst>
              <a:ext uri="{FF2B5EF4-FFF2-40B4-BE49-F238E27FC236}">
                <a16:creationId xmlns:a16="http://schemas.microsoft.com/office/drawing/2014/main" id="{155876DA-EE38-4127-B9E1-D3E090B90E15}"/>
              </a:ext>
            </a:extLst>
          </p:cNvPr>
          <p:cNvCxnSpPr>
            <a:cxnSpLocks/>
            <a:stCxn id="23" idx="1"/>
            <a:endCxn id="21" idx="2"/>
          </p:cNvCxnSpPr>
          <p:nvPr/>
        </p:nvCxnSpPr>
        <p:spPr>
          <a:xfrm rot="10800000">
            <a:off x="7469403" y="4127620"/>
            <a:ext cx="1867267" cy="1232731"/>
          </a:xfrm>
          <a:prstGeom prst="bentConnector2">
            <a:avLst/>
          </a:prstGeom>
          <a:ln w="190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B442A2F6-4204-4A71-88FE-702EA300B7A9}"/>
              </a:ext>
            </a:extLst>
          </p:cNvPr>
          <p:cNvCxnSpPr>
            <a:stCxn id="22" idx="2"/>
            <a:endCxn id="23" idx="0"/>
          </p:cNvCxnSpPr>
          <p:nvPr/>
        </p:nvCxnSpPr>
        <p:spPr>
          <a:xfrm>
            <a:off x="10596928" y="2851768"/>
            <a:ext cx="0" cy="2051382"/>
          </a:xfrm>
          <a:prstGeom prst="straightConnector1">
            <a:avLst/>
          </a:prstGeom>
          <a:ln w="190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0019223A-E092-4213-A04C-CBF89D67BFFD}"/>
                  </a:ext>
                </a:extLst>
              </p:cNvPr>
              <p:cNvSpPr txBox="1"/>
              <p:nvPr/>
            </p:nvSpPr>
            <p:spPr>
              <a:xfrm>
                <a:off x="9794508" y="1414148"/>
                <a:ext cx="201888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 sz="2800" b="0" i="0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Q</m:t>
                    </m:r>
                    <m:r>
                      <a:rPr lang="fr-FR" sz="2800" b="0" i="0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fr-FR" sz="2800" b="0" i="0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a</m:t>
                    </m:r>
                    <m:r>
                      <a:rPr lang="fr-FR" sz="2800" b="0" i="0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sty m:val="p"/>
                      </m:rPr>
                      <a:rPr lang="fr-FR" sz="2800" b="0" i="0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s</m:t>
                    </m:r>
                    <m:r>
                      <a:rPr lang="fr-FR" sz="2800" b="0" i="0" smtClean="0">
                        <a:solidFill>
                          <a:schemeClr val="accent5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fr-FR" sz="2800" dirty="0"/>
                  <a:t>,</a:t>
                </a:r>
                <a:r>
                  <a:rPr lang="fr-FR" sz="2800" dirty="0">
                    <a:solidFill>
                      <a:srgbClr val="0070C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 sz="280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V</m:t>
                    </m:r>
                    <m:d>
                      <m:dPr>
                        <m:ctrlPr>
                          <a:rPr lang="fr-FR" sz="2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fr-FR" sz="280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</m:d>
                  </m:oMath>
                </a14:m>
                <a:endParaRPr lang="fr-FR" sz="2800" dirty="0"/>
              </a:p>
            </p:txBody>
          </p:sp>
        </mc:Choice>
        <mc:Fallback xmlns="">
          <p:sp>
            <p:nvSpPr>
              <p:cNvPr id="27" name="ZoneTexte 26">
                <a:extLst>
                  <a:ext uri="{FF2B5EF4-FFF2-40B4-BE49-F238E27FC236}">
                    <a16:creationId xmlns:a16="http://schemas.microsoft.com/office/drawing/2014/main" id="{0019223A-E092-4213-A04C-CBF89D67BF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94508" y="1414148"/>
                <a:ext cx="2018886" cy="523220"/>
              </a:xfrm>
              <a:prstGeom prst="rect">
                <a:avLst/>
              </a:prstGeom>
              <a:blipFill>
                <a:blip r:embed="rId3"/>
                <a:stretch>
                  <a:fillRect t="-11628" b="-3255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ZoneTexte 27">
                <a:extLst>
                  <a:ext uri="{FF2B5EF4-FFF2-40B4-BE49-F238E27FC236}">
                    <a16:creationId xmlns:a16="http://schemas.microsoft.com/office/drawing/2014/main" id="{7226C391-1812-4BFB-81D0-C6BBE77E71BC}"/>
                  </a:ext>
                </a:extLst>
              </p:cNvPr>
              <p:cNvSpPr txBox="1"/>
              <p:nvPr/>
            </p:nvSpPr>
            <p:spPr>
              <a:xfrm>
                <a:off x="10576259" y="5817549"/>
                <a:ext cx="128092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fr-FR" sz="2800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sz="2800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fr-FR" sz="2800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fr-FR" sz="2800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fr-FR" sz="2800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fr-FR" sz="2800" dirty="0">
                  <a:solidFill>
                    <a:schemeClr val="accent3"/>
                  </a:solidFill>
                </a:endParaRPr>
              </a:p>
            </p:txBody>
          </p:sp>
        </mc:Choice>
        <mc:Fallback xmlns="">
          <p:sp>
            <p:nvSpPr>
              <p:cNvPr id="28" name="ZoneTexte 27">
                <a:extLst>
                  <a:ext uri="{FF2B5EF4-FFF2-40B4-BE49-F238E27FC236}">
                    <a16:creationId xmlns:a16="http://schemas.microsoft.com/office/drawing/2014/main" id="{7226C391-1812-4BFB-81D0-C6BBE77E71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6259" y="5817549"/>
                <a:ext cx="1280928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Rectangle 28">
            <a:extLst>
              <a:ext uri="{FF2B5EF4-FFF2-40B4-BE49-F238E27FC236}">
                <a16:creationId xmlns:a16="http://schemas.microsoft.com/office/drawing/2014/main" id="{36DFD635-809C-4960-832B-557812DFC2D8}"/>
              </a:ext>
            </a:extLst>
          </p:cNvPr>
          <p:cNvSpPr/>
          <p:nvPr/>
        </p:nvSpPr>
        <p:spPr>
          <a:xfrm>
            <a:off x="2202694" y="1539315"/>
            <a:ext cx="2474209" cy="76026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/>
              <a:t>Agent</a:t>
            </a:r>
            <a:endParaRPr lang="fr-FR" b="1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5967656-3CDB-4D20-8AF9-CDD65DECA6FE}"/>
              </a:ext>
            </a:extLst>
          </p:cNvPr>
          <p:cNvSpPr/>
          <p:nvPr/>
        </p:nvSpPr>
        <p:spPr>
          <a:xfrm>
            <a:off x="1602418" y="2843160"/>
            <a:ext cx="3674763" cy="76026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bg1"/>
                </a:solidFill>
              </a:rPr>
              <a:t>Environnement</a:t>
            </a:r>
            <a:endParaRPr lang="fr-FR" b="1" dirty="0">
              <a:solidFill>
                <a:schemeClr val="bg1"/>
              </a:solidFill>
            </a:endParaRPr>
          </a:p>
        </p:txBody>
      </p:sp>
      <p:cxnSp>
        <p:nvCxnSpPr>
          <p:cNvPr id="31" name="Connecteur : en angle 30">
            <a:extLst>
              <a:ext uri="{FF2B5EF4-FFF2-40B4-BE49-F238E27FC236}">
                <a16:creationId xmlns:a16="http://schemas.microsoft.com/office/drawing/2014/main" id="{56358398-6690-4A17-A756-7CBFF80AB6BF}"/>
              </a:ext>
            </a:extLst>
          </p:cNvPr>
          <p:cNvCxnSpPr>
            <a:cxnSpLocks/>
            <a:stCxn id="29" idx="3"/>
            <a:endCxn id="30" idx="3"/>
          </p:cNvCxnSpPr>
          <p:nvPr/>
        </p:nvCxnSpPr>
        <p:spPr>
          <a:xfrm>
            <a:off x="4676903" y="1919445"/>
            <a:ext cx="600278" cy="1303845"/>
          </a:xfrm>
          <a:prstGeom prst="bentConnector3">
            <a:avLst>
              <a:gd name="adj1" fmla="val 201676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 : en angle 31">
            <a:extLst>
              <a:ext uri="{FF2B5EF4-FFF2-40B4-BE49-F238E27FC236}">
                <a16:creationId xmlns:a16="http://schemas.microsoft.com/office/drawing/2014/main" id="{E775A767-C940-47AB-901D-24DEACF76BB2}"/>
              </a:ext>
            </a:extLst>
          </p:cNvPr>
          <p:cNvCxnSpPr>
            <a:cxnSpLocks/>
            <a:stCxn id="30" idx="1"/>
            <a:endCxn id="29" idx="1"/>
          </p:cNvCxnSpPr>
          <p:nvPr/>
        </p:nvCxnSpPr>
        <p:spPr>
          <a:xfrm rot="10800000" flipH="1">
            <a:off x="1602418" y="1919446"/>
            <a:ext cx="600276" cy="1303845"/>
          </a:xfrm>
          <a:prstGeom prst="bentConnector3">
            <a:avLst>
              <a:gd name="adj1" fmla="val -104634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ZoneTexte 32">
                <a:extLst>
                  <a:ext uri="{FF2B5EF4-FFF2-40B4-BE49-F238E27FC236}">
                    <a16:creationId xmlns:a16="http://schemas.microsoft.com/office/drawing/2014/main" id="{0F791FF3-F52C-4302-B3C6-DC4B5FD75B96}"/>
                  </a:ext>
                </a:extLst>
              </p:cNvPr>
              <p:cNvSpPr txBox="1"/>
              <p:nvPr/>
            </p:nvSpPr>
            <p:spPr>
              <a:xfrm>
                <a:off x="4732557" y="1582262"/>
                <a:ext cx="286553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  <m:sub>
                          <m: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sub>
                      </m:sSub>
                    </m:oMath>
                  </m:oMathPara>
                </a14:m>
                <a:endParaRPr lang="fr-FR" b="1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33" name="ZoneTexte 32">
                <a:extLst>
                  <a:ext uri="{FF2B5EF4-FFF2-40B4-BE49-F238E27FC236}">
                    <a16:creationId xmlns:a16="http://schemas.microsoft.com/office/drawing/2014/main" id="{0F791FF3-F52C-4302-B3C6-DC4B5FD75B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2557" y="1582262"/>
                <a:ext cx="286553" cy="276999"/>
              </a:xfrm>
              <a:prstGeom prst="rect">
                <a:avLst/>
              </a:prstGeom>
              <a:blipFill>
                <a:blip r:embed="rId5"/>
                <a:stretch>
                  <a:fillRect l="-17021" r="-8511" b="-1555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ZoneTexte 33">
                <a:extLst>
                  <a:ext uri="{FF2B5EF4-FFF2-40B4-BE49-F238E27FC236}">
                    <a16:creationId xmlns:a16="http://schemas.microsoft.com/office/drawing/2014/main" id="{57C2EDDF-18EB-4041-A694-A1D8E392C0F7}"/>
                  </a:ext>
                </a:extLst>
              </p:cNvPr>
              <p:cNvSpPr txBox="1"/>
              <p:nvPr/>
            </p:nvSpPr>
            <p:spPr>
              <a:xfrm>
                <a:off x="611023" y="3309746"/>
                <a:ext cx="570221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𝑺</m:t>
                          </m:r>
                        </m:e>
                        <m:sub>
                          <m: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fr-FR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  <m:sub>
                          <m: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FR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fr-FR" b="1" i="1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34" name="ZoneTexte 33">
                <a:extLst>
                  <a:ext uri="{FF2B5EF4-FFF2-40B4-BE49-F238E27FC236}">
                    <a16:creationId xmlns:a16="http://schemas.microsoft.com/office/drawing/2014/main" id="{57C2EDDF-18EB-4041-A694-A1D8E392C0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023" y="3309746"/>
                <a:ext cx="570221" cy="276999"/>
              </a:xfrm>
              <a:prstGeom prst="rect">
                <a:avLst/>
              </a:prstGeom>
              <a:blipFill>
                <a:blip r:embed="rId6"/>
                <a:stretch>
                  <a:fillRect l="-13830" r="-79787" b="-1777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724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 animBg="1"/>
      <p:bldP spid="22" grpId="0" animBg="1"/>
      <p:bldP spid="23" grpId="0" animBg="1"/>
      <p:bldP spid="27" grpId="0"/>
      <p:bldP spid="28" grpId="0"/>
      <p:bldP spid="29" grpId="0" animBg="1"/>
      <p:bldP spid="30" grpId="0" animBg="1"/>
      <p:bldP spid="33" grpId="0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FB90A5-368D-479D-BB67-2626563F3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REINFORCE  (Monte Carlo Policy Gradient)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2652396-C1B4-436C-A982-FC8F467180A8}"/>
              </a:ext>
            </a:extLst>
          </p:cNvPr>
          <p:cNvSpPr txBox="1"/>
          <p:nvPr/>
        </p:nvSpPr>
        <p:spPr>
          <a:xfrm>
            <a:off x="9278645" y="1171852"/>
            <a:ext cx="28497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600" dirty="0">
                <a:solidFill>
                  <a:schemeClr val="accent1"/>
                </a:solidFill>
              </a:rPr>
              <a:t>Nb : je ne rentre pas dans les détails mathématiques de « pourquoi ça marche ». Les preuves sont disponibles sur le site que je cite dans la slide 1 et que je vous invite à consulter.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198A8C73-C342-4BE9-A0E9-15BA4726884D}"/>
              </a:ext>
            </a:extLst>
          </p:cNvPr>
          <p:cNvSpPr/>
          <p:nvPr/>
        </p:nvSpPr>
        <p:spPr>
          <a:xfrm>
            <a:off x="424647" y="1874140"/>
            <a:ext cx="5001088" cy="134052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800" b="0" dirty="0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393B77FB-9FCA-4436-8F86-353F1A76B260}"/>
              </a:ext>
            </a:extLst>
          </p:cNvPr>
          <p:cNvSpPr/>
          <p:nvPr/>
        </p:nvSpPr>
        <p:spPr>
          <a:xfrm>
            <a:off x="3639387" y="4349977"/>
            <a:ext cx="1340529" cy="1340529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ENV</a:t>
            </a:r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A0DC3B73-5001-495E-8DD3-EC3F8B74C216}"/>
              </a:ext>
            </a:extLst>
          </p:cNvPr>
          <p:cNvSpPr/>
          <p:nvPr/>
        </p:nvSpPr>
        <p:spPr>
          <a:xfrm>
            <a:off x="1189314" y="4370530"/>
            <a:ext cx="1340529" cy="134052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MEMORY</a:t>
            </a:r>
          </a:p>
        </p:txBody>
      </p:sp>
      <p:cxnSp>
        <p:nvCxnSpPr>
          <p:cNvPr id="27" name="Connecteur : en arc 26">
            <a:extLst>
              <a:ext uri="{FF2B5EF4-FFF2-40B4-BE49-F238E27FC236}">
                <a16:creationId xmlns:a16="http://schemas.microsoft.com/office/drawing/2014/main" id="{63A9C0D2-4ABA-4A0C-87C7-5CDED52C478E}"/>
              </a:ext>
            </a:extLst>
          </p:cNvPr>
          <p:cNvCxnSpPr>
            <a:cxnSpLocks/>
            <a:stCxn id="10" idx="4"/>
            <a:endCxn id="10" idx="6"/>
          </p:cNvCxnSpPr>
          <p:nvPr/>
        </p:nvCxnSpPr>
        <p:spPr>
          <a:xfrm rot="5400000" flipH="1" flipV="1">
            <a:off x="4309652" y="5020242"/>
            <a:ext cx="670264" cy="670264"/>
          </a:xfrm>
          <a:prstGeom prst="curvedConnector4">
            <a:avLst>
              <a:gd name="adj1" fmla="val -34106"/>
              <a:gd name="adj2" fmla="val 134106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 : en arc 51">
            <a:extLst>
              <a:ext uri="{FF2B5EF4-FFF2-40B4-BE49-F238E27FC236}">
                <a16:creationId xmlns:a16="http://schemas.microsoft.com/office/drawing/2014/main" id="{FF9CDA51-70CB-433B-A781-6EF1A28E4720}"/>
              </a:ext>
            </a:extLst>
          </p:cNvPr>
          <p:cNvCxnSpPr>
            <a:cxnSpLocks/>
            <a:stCxn id="25" idx="0"/>
            <a:endCxn id="6" idx="2"/>
          </p:cNvCxnSpPr>
          <p:nvPr/>
        </p:nvCxnSpPr>
        <p:spPr>
          <a:xfrm rot="5400000" flipH="1" flipV="1">
            <a:off x="1814455" y="3259794"/>
            <a:ext cx="1155861" cy="1065612"/>
          </a:xfrm>
          <a:prstGeom prst="curvedConnector3">
            <a:avLst>
              <a:gd name="adj1" fmla="val 50000"/>
            </a:avLst>
          </a:prstGeom>
          <a:ln w="76200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ZoneTexte 55">
                <a:extLst>
                  <a:ext uri="{FF2B5EF4-FFF2-40B4-BE49-F238E27FC236}">
                    <a16:creationId xmlns:a16="http://schemas.microsoft.com/office/drawing/2014/main" id="{F2BD3723-DF8B-459C-978D-F92A92EB615A}"/>
                  </a:ext>
                </a:extLst>
              </p:cNvPr>
              <p:cNvSpPr txBox="1"/>
              <p:nvPr/>
            </p:nvSpPr>
            <p:spPr>
              <a:xfrm>
                <a:off x="3881687" y="5801601"/>
                <a:ext cx="7548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fr-FR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fr-FR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fr-FR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fr-FR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fr-FR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56" name="ZoneTexte 55">
                <a:extLst>
                  <a:ext uri="{FF2B5EF4-FFF2-40B4-BE49-F238E27FC236}">
                    <a16:creationId xmlns:a16="http://schemas.microsoft.com/office/drawing/2014/main" id="{F2BD3723-DF8B-459C-978D-F92A92EB61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1687" y="5801601"/>
                <a:ext cx="754886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Connecteur : en arc 63">
            <a:extLst>
              <a:ext uri="{FF2B5EF4-FFF2-40B4-BE49-F238E27FC236}">
                <a16:creationId xmlns:a16="http://schemas.microsoft.com/office/drawing/2014/main" id="{AFD6498B-40D8-4CD6-BDEC-771571EE3937}"/>
              </a:ext>
            </a:extLst>
          </p:cNvPr>
          <p:cNvCxnSpPr>
            <a:cxnSpLocks/>
            <a:stCxn id="10" idx="4"/>
            <a:endCxn id="25" idx="4"/>
          </p:cNvCxnSpPr>
          <p:nvPr/>
        </p:nvCxnSpPr>
        <p:spPr>
          <a:xfrm rot="5400000">
            <a:off x="3074340" y="4475746"/>
            <a:ext cx="20553" cy="2450073"/>
          </a:xfrm>
          <a:prstGeom prst="curvedConnector3">
            <a:avLst>
              <a:gd name="adj1" fmla="val 1212246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ZoneTexte 64">
                <a:extLst>
                  <a:ext uri="{FF2B5EF4-FFF2-40B4-BE49-F238E27FC236}">
                    <a16:creationId xmlns:a16="http://schemas.microsoft.com/office/drawing/2014/main" id="{CF91B922-5DED-41B7-9F50-184655BB2F69}"/>
                  </a:ext>
                </a:extLst>
              </p:cNvPr>
              <p:cNvSpPr txBox="1"/>
              <p:nvPr/>
            </p:nvSpPr>
            <p:spPr>
              <a:xfrm>
                <a:off x="5146289" y="4738953"/>
                <a:ext cx="12896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fr-FR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fr-FR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r>
                        <a:rPr lang="fr-FR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fr-FR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fr-FR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  <m:r>
                        <a:rPr lang="fr-FR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|</m:t>
                      </m:r>
                      <m:r>
                        <a:rPr lang="fr-FR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fr-FR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fr-FR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65" name="ZoneTexte 64">
                <a:extLst>
                  <a:ext uri="{FF2B5EF4-FFF2-40B4-BE49-F238E27FC236}">
                    <a16:creationId xmlns:a16="http://schemas.microsoft.com/office/drawing/2014/main" id="{CF91B922-5DED-41B7-9F50-184655BB2F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6289" y="4738953"/>
                <a:ext cx="1289648" cy="369332"/>
              </a:xfrm>
              <a:prstGeom prst="rect">
                <a:avLst/>
              </a:prstGeom>
              <a:blipFill>
                <a:blip r:embed="rId3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3" name="Connecteur : en arc 72">
            <a:extLst>
              <a:ext uri="{FF2B5EF4-FFF2-40B4-BE49-F238E27FC236}">
                <a16:creationId xmlns:a16="http://schemas.microsoft.com/office/drawing/2014/main" id="{FF5214D3-6397-4BE8-857D-7CBE82D8600A}"/>
              </a:ext>
            </a:extLst>
          </p:cNvPr>
          <p:cNvCxnSpPr>
            <a:stCxn id="6" idx="3"/>
            <a:endCxn id="65" idx="0"/>
          </p:cNvCxnSpPr>
          <p:nvPr/>
        </p:nvCxnSpPr>
        <p:spPr>
          <a:xfrm>
            <a:off x="5425735" y="2544405"/>
            <a:ext cx="365378" cy="2194548"/>
          </a:xfrm>
          <a:prstGeom prst="curvedConnector2">
            <a:avLst/>
          </a:prstGeom>
          <a:ln w="76200"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5" name="ZoneTexte 84">
                <a:extLst>
                  <a:ext uri="{FF2B5EF4-FFF2-40B4-BE49-F238E27FC236}">
                    <a16:creationId xmlns:a16="http://schemas.microsoft.com/office/drawing/2014/main" id="{EBE40119-0A8B-47F7-99B5-F994AD9446BB}"/>
                  </a:ext>
                </a:extLst>
              </p:cNvPr>
              <p:cNvSpPr txBox="1"/>
              <p:nvPr/>
            </p:nvSpPr>
            <p:spPr>
              <a:xfrm>
                <a:off x="6951498" y="2403191"/>
                <a:ext cx="5240502" cy="44548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400" u="sng" dirty="0">
                    <a:solidFill>
                      <a:schemeClr val="accent1"/>
                    </a:solidFill>
                  </a:rPr>
                  <a:t>Algorithme 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fr-FR" sz="2400" dirty="0">
                    <a:solidFill>
                      <a:schemeClr val="accent1"/>
                    </a:solidFill>
                  </a:rPr>
                  <a:t>Pendant autant d’épisodes qu’on veut</a:t>
                </a:r>
              </a:p>
              <a:p>
                <a:r>
                  <a:rPr lang="fr-FR" sz="2400" dirty="0">
                    <a:solidFill>
                      <a:schemeClr val="accent1"/>
                    </a:solidFill>
                  </a:rPr>
                  <a:t>On joue une trajectoire pour une politique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fr-FR" sz="24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r>
                  <a:rPr lang="fr-FR" sz="2400" dirty="0">
                    <a:solidFill>
                      <a:schemeClr val="accent3"/>
                    </a:solidFill>
                  </a:rPr>
                  <a:t> </a:t>
                </a:r>
                <a:r>
                  <a:rPr lang="fr-FR" sz="2400" dirty="0">
                    <a:solidFill>
                      <a:schemeClr val="accent1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FR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FR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FR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FR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FR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fr-FR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fr-FR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fr-FR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fr-FR" sz="2400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fr-FR" sz="2400" i="1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endParaRPr lang="fr-FR" sz="2400" dirty="0">
                  <a:solidFill>
                    <a:schemeClr val="accent1"/>
                  </a:solidFill>
                </a:endParaRPr>
              </a:p>
              <a:p>
                <a:r>
                  <a:rPr lang="fr-FR" sz="2400" b="1" dirty="0" err="1">
                    <a:solidFill>
                      <a:schemeClr val="accent1"/>
                    </a:solidFill>
                  </a:rPr>
                  <a:t>Learn</a:t>
                </a:r>
                <a:endParaRPr lang="fr-FR" sz="2400" b="1" dirty="0">
                  <a:solidFill>
                    <a:schemeClr val="accent1"/>
                  </a:solidFill>
                </a:endParaRPr>
              </a:p>
              <a:p>
                <a:r>
                  <a:rPr lang="fr-FR" sz="2400" dirty="0">
                    <a:solidFill>
                      <a:schemeClr val="accent1"/>
                    </a:solidFill>
                  </a:rPr>
                  <a:t>Pour t = 0, .., T: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fr-FR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  <m:sup>
                          <m: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sSup>
                            <m:sSupPr>
                              <m:ctrlPr>
                                <a:rPr lang="fr-FR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p>
                              <m:r>
                                <a:rPr lang="fr-FR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fr-FR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fr-FR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fr-FR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e>
                      </m:nary>
                      <m:sSub>
                        <m:sSubPr>
                          <m:ctrlP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fr-FR" sz="2400" b="0" dirty="0">
                  <a:solidFill>
                    <a:schemeClr val="accent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fr-FR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fr-FR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fr-FR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fr-FR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fr-FR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fr-FR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∇</m:t>
                      </m:r>
                      <m:r>
                        <m:rPr>
                          <m:sty m:val="p"/>
                        </m:rPr>
                        <a:rPr lang="fr-FR" sz="2400" b="0" i="0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ln</m:t>
                      </m:r>
                      <m:r>
                        <a:rPr lang="fr-FR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</m:t>
                      </m:r>
                      <m:sSub>
                        <m:sSubPr>
                          <m:ctrlPr>
                            <a:rPr lang="fr-FR" sz="24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fr-FR" sz="24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fr-FR" sz="24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r-FR" sz="24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fr-FR" sz="24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fr-FR" sz="24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fr-FR" sz="24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fr-FR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fr-FR" sz="2400" dirty="0">
                  <a:solidFill>
                    <a:schemeClr val="accent1"/>
                  </a:solidFill>
                </a:endParaRPr>
              </a:p>
              <a:p>
                <a:r>
                  <a:rPr lang="fr-FR" sz="2400" dirty="0">
                    <a:solidFill>
                      <a:schemeClr val="accent1"/>
                    </a:solidFill>
                  </a:rPr>
                  <a:t>On vide notre mémoire !</a:t>
                </a:r>
              </a:p>
            </p:txBody>
          </p:sp>
        </mc:Choice>
        <mc:Fallback xmlns="">
          <p:sp>
            <p:nvSpPr>
              <p:cNvPr id="85" name="ZoneTexte 84">
                <a:extLst>
                  <a:ext uri="{FF2B5EF4-FFF2-40B4-BE49-F238E27FC236}">
                    <a16:creationId xmlns:a16="http://schemas.microsoft.com/office/drawing/2014/main" id="{EBE40119-0A8B-47F7-99B5-F994AD9446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51498" y="2403191"/>
                <a:ext cx="5240502" cy="4454809"/>
              </a:xfrm>
              <a:prstGeom prst="rect">
                <a:avLst/>
              </a:prstGeom>
              <a:blipFill>
                <a:blip r:embed="rId4"/>
                <a:stretch>
                  <a:fillRect l="-1744" t="-1094" r="-930" b="-218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0" name="ZoneTexte 99">
            <a:extLst>
              <a:ext uri="{FF2B5EF4-FFF2-40B4-BE49-F238E27FC236}">
                <a16:creationId xmlns:a16="http://schemas.microsoft.com/office/drawing/2014/main" id="{AEE56A4D-8EEE-4D5A-90B5-36AF43095695}"/>
              </a:ext>
            </a:extLst>
          </p:cNvPr>
          <p:cNvSpPr txBox="1"/>
          <p:nvPr/>
        </p:nvSpPr>
        <p:spPr>
          <a:xfrm>
            <a:off x="451073" y="3653645"/>
            <a:ext cx="1758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1"/>
                </a:solidFill>
              </a:rPr>
              <a:t>Si l’épisode est terminé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ZoneTexte 100">
                <a:extLst>
                  <a:ext uri="{FF2B5EF4-FFF2-40B4-BE49-F238E27FC236}">
                    <a16:creationId xmlns:a16="http://schemas.microsoft.com/office/drawing/2014/main" id="{66978660-7FE7-48F9-8917-327B571AD0D9}"/>
                  </a:ext>
                </a:extLst>
              </p:cNvPr>
              <p:cNvSpPr txBox="1"/>
              <p:nvPr/>
            </p:nvSpPr>
            <p:spPr>
              <a:xfrm>
                <a:off x="424647" y="2027248"/>
                <a:ext cx="4999602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</m:e>
                        <m:sub>
                          <m: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fr-FR" sz="2800" b="0" dirty="0">
                  <a:solidFill>
                    <a:schemeClr val="bg1"/>
                  </a:solidFill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fr-F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sSub>
                        <m:sSubPr>
                          <m:ctrlP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fr-FR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⁡(</m:t>
                      </m:r>
                      <m:sSub>
                        <m:sSubPr>
                          <m:ctrlP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fr-FR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r-F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fr-F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fr-F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fr-FR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fr-FR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fr-FR" sz="2800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1" name="ZoneTexte 100">
                <a:extLst>
                  <a:ext uri="{FF2B5EF4-FFF2-40B4-BE49-F238E27FC236}">
                    <a16:creationId xmlns:a16="http://schemas.microsoft.com/office/drawing/2014/main" id="{66978660-7FE7-48F9-8917-327B571AD0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647" y="2027248"/>
                <a:ext cx="4999602" cy="95410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2" name="ZoneTexte 101">
            <a:extLst>
              <a:ext uri="{FF2B5EF4-FFF2-40B4-BE49-F238E27FC236}">
                <a16:creationId xmlns:a16="http://schemas.microsoft.com/office/drawing/2014/main" id="{750203BC-FCAA-4342-8FFB-B786789554E1}"/>
              </a:ext>
            </a:extLst>
          </p:cNvPr>
          <p:cNvSpPr txBox="1"/>
          <p:nvPr/>
        </p:nvSpPr>
        <p:spPr>
          <a:xfrm>
            <a:off x="451073" y="1330367"/>
            <a:ext cx="42423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chemeClr val="accent1"/>
                </a:solidFill>
              </a:rPr>
              <a:t>Amélioration de la politique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77ADC23-EC12-4DEE-B599-3E7DFFC7D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92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animBg="1"/>
      <p:bldP spid="10" grpId="0" animBg="1"/>
      <p:bldP spid="25" grpId="0" animBg="1"/>
      <p:bldP spid="56" grpId="0"/>
      <p:bldP spid="65" grpId="0"/>
      <p:bldP spid="85" grpId="0"/>
      <p:bldP spid="100" grpId="0"/>
      <p:bldP spid="101" grpId="0"/>
      <p:bldP spid="10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93B7D8-444E-4DFB-9CA7-378FAA89D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REINFORCE  (Monte Carlo Policy Gradient)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F36E3EA-E137-4479-AFFA-4C08F8DB6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Monte Carlo : « on joue tout un épisode et on apprend »</a:t>
            </a:r>
          </a:p>
          <a:p>
            <a:pPr marL="0" indent="0">
              <a:buNone/>
            </a:pPr>
            <a:r>
              <a:rPr lang="fr-FR" dirty="0"/>
              <a:t>-&gt; Pas besoin d’estimer le gain futur !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On Policy : on vide notre mémoire à chaque fin d’épisode</a:t>
            </a:r>
          </a:p>
          <a:p>
            <a:endParaRPr lang="fr-FR" dirty="0"/>
          </a:p>
          <a:p>
            <a:r>
              <a:rPr lang="fr-FR" dirty="0"/>
              <a:t>Stochastique : on apprend une politique</a:t>
            </a:r>
          </a:p>
          <a:p>
            <a:endParaRPr lang="fr-FR" dirty="0"/>
          </a:p>
          <a:p>
            <a:r>
              <a:rPr lang="fr-FR" dirty="0"/>
              <a:t>Gradient de politique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F72022C-BA7B-4C14-B660-398473E2D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8333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DB8DF-B05D-4351-B5F1-5BD550C63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Monte Carlo : Avantages &amp; Inconvénients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1F9260-A8CF-43E3-8059-28921CDFF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02257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Avantages :</a:t>
            </a:r>
          </a:p>
          <a:p>
            <a:pPr marL="0" indent="0">
              <a:buNone/>
            </a:pPr>
            <a:r>
              <a:rPr lang="fr-FR" dirty="0"/>
              <a:t>-&gt; Estimateur non biaisé (on n’a pas besoin de prédire le gain)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Inconvénients :</a:t>
            </a:r>
          </a:p>
          <a:p>
            <a:pPr marL="0" indent="0">
              <a:buNone/>
            </a:pPr>
            <a:r>
              <a:rPr lang="fr-FR" dirty="0"/>
              <a:t>-&gt; Il faut jouer tout un épisode (pas adapté s’il faut jouer « </a:t>
            </a:r>
            <a:r>
              <a:rPr lang="fr-FR" dirty="0" err="1"/>
              <a:t>safe</a:t>
            </a:r>
            <a:r>
              <a:rPr lang="fr-FR" dirty="0"/>
              <a:t> »)</a:t>
            </a:r>
          </a:p>
          <a:p>
            <a:pPr marL="0" indent="0">
              <a:buNone/>
            </a:pPr>
            <a:r>
              <a:rPr lang="fr-FR" dirty="0"/>
              <a:t>-&gt; Haute Variance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Cas d’utilisation :</a:t>
            </a:r>
          </a:p>
          <a:p>
            <a:pPr marL="0" indent="0">
              <a:buNone/>
            </a:pPr>
            <a:r>
              <a:rPr lang="fr-FR" dirty="0"/>
              <a:t>-&gt; Episodes courts</a:t>
            </a:r>
          </a:p>
          <a:p>
            <a:pPr marL="0" indent="0">
              <a:buNone/>
            </a:pPr>
            <a:r>
              <a:rPr lang="fr-FR" dirty="0"/>
              <a:t>-&gt; Jeux de plateau avec une récompense unique en cas de victoire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000781-2C4A-48E7-94C8-38C71D09A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5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05EEE82-709D-4F28-9B6F-99CD8CE8F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868" y="3859934"/>
            <a:ext cx="3333492" cy="183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169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DB8DF-B05D-4351-B5F1-5BD550C63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On Policy : Avantages &amp; Inconvénients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1F9260-A8CF-43E3-8059-28921CDFF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02257"/>
          </a:xfrm>
        </p:spPr>
        <p:txBody>
          <a:bodyPr>
            <a:normAutofit lnSpcReduction="10000"/>
          </a:bodyPr>
          <a:lstStyle/>
          <a:p>
            <a:r>
              <a:rPr lang="fr-FR" dirty="0"/>
              <a:t>Avantages :</a:t>
            </a:r>
          </a:p>
          <a:p>
            <a:pPr marL="0" indent="0">
              <a:buNone/>
            </a:pPr>
            <a:r>
              <a:rPr lang="fr-FR" dirty="0"/>
              <a:t>-&gt; Convergence plus certaine et plus de stabilité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Inconvénients :</a:t>
            </a:r>
          </a:p>
          <a:p>
            <a:pPr marL="0" indent="0">
              <a:buNone/>
            </a:pPr>
            <a:r>
              <a:rPr lang="fr-FR" dirty="0"/>
              <a:t>-&gt; </a:t>
            </a:r>
            <a:r>
              <a:rPr lang="fr-FR" i="1" dirty="0" err="1"/>
              <a:t>Sample</a:t>
            </a:r>
            <a:r>
              <a:rPr lang="fr-FR" i="1" dirty="0"/>
              <a:t> </a:t>
            </a:r>
            <a:r>
              <a:rPr lang="fr-FR" i="1" dirty="0" err="1"/>
              <a:t>inefficiency</a:t>
            </a:r>
            <a:r>
              <a:rPr lang="fr-FR" dirty="0"/>
              <a:t> (l’apprentissage nécessite plus de transitions</a:t>
            </a:r>
            <a:endParaRPr lang="fr-FR" i="1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Cas d’utilisation :</a:t>
            </a:r>
          </a:p>
          <a:p>
            <a:pPr marL="0" indent="0">
              <a:buNone/>
            </a:pPr>
            <a:r>
              <a:rPr lang="fr-FR" dirty="0"/>
              <a:t>-&gt; Environnements avec beaucoup d’actions</a:t>
            </a:r>
          </a:p>
          <a:p>
            <a:pPr marL="0" indent="0">
              <a:buNone/>
            </a:pPr>
            <a:r>
              <a:rPr lang="fr-FR" dirty="0"/>
              <a:t>-&gt; Dès qu’il y a peu de causalité entre les évènements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000781-2C4A-48E7-94C8-38C71D09A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6803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694FCE-311C-47DE-A6F6-4B70343309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4656" y="1491710"/>
            <a:ext cx="6576749" cy="2511329"/>
          </a:xfrm>
        </p:spPr>
        <p:txBody>
          <a:bodyPr>
            <a:normAutofit/>
          </a:bodyPr>
          <a:lstStyle/>
          <a:p>
            <a:r>
              <a:rPr lang="fr-FR" sz="7200" b="1" dirty="0"/>
              <a:t>À VOS ORDIS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30F8CEC-E83A-494A-A22D-F41E0EFF2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>
                <a:solidFill>
                  <a:schemeClr val="bg1"/>
                </a:solidFill>
              </a:rPr>
              <a:t>7</a:t>
            </a:fld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152440"/>
      </p:ext>
    </p:extLst>
  </p:cSld>
  <p:clrMapOvr>
    <a:masterClrMapping/>
  </p:clrMapOvr>
</p:sld>
</file>

<file path=ppt/theme/theme1.xml><?xml version="1.0" encoding="utf-8"?>
<a:theme xmlns:a="http://schemas.openxmlformats.org/drawingml/2006/main" name="Automatants">
  <a:themeElements>
    <a:clrScheme name="Automatant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A8300"/>
      </a:accent1>
      <a:accent2>
        <a:srgbClr val="FFD41F"/>
      </a:accent2>
      <a:accent3>
        <a:srgbClr val="FF4A19"/>
      </a:accent3>
      <a:accent4>
        <a:srgbClr val="6D6D6D"/>
      </a:accent4>
      <a:accent5>
        <a:srgbClr val="5B9BD5"/>
      </a:accent5>
      <a:accent6>
        <a:srgbClr val="70AD47"/>
      </a:accent6>
      <a:hlink>
        <a:srgbClr val="FF4A19"/>
      </a:hlink>
      <a:folHlink>
        <a:srgbClr val="FFD41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tomatants" id="{2B6323AC-D38A-4DF3-92FD-B0EC6479AEF5}" vid="{7134E578-F06B-4D0C-8F83-5830DB7AF42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Template_Automatants</Template>
  <TotalTime>0</TotalTime>
  <Words>412</Words>
  <Application>Microsoft Office PowerPoint</Application>
  <PresentationFormat>Grand écran</PresentationFormat>
  <Paragraphs>76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Automatants</vt:lpstr>
      <vt:lpstr>REINFORCE</vt:lpstr>
      <vt:lpstr>Résumé</vt:lpstr>
      <vt:lpstr>REINFORCE  (Monte Carlo Policy Gradient)</vt:lpstr>
      <vt:lpstr>REINFORCE  (Monte Carlo Policy Gradient)</vt:lpstr>
      <vt:lpstr>Monte Carlo : Avantages &amp; Inconvénients</vt:lpstr>
      <vt:lpstr>On Policy : Avantages &amp; Inconvénients</vt:lpstr>
      <vt:lpstr>À VOS ORDIS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Raffael Bolla--Di Lorenzo (Student at CentraleSupelec)</dc:creator>
  <cp:lastModifiedBy>Raffael Bolla--Di Lorenzo (Student at CentraleSupelec)</cp:lastModifiedBy>
  <cp:revision>24</cp:revision>
  <dcterms:created xsi:type="dcterms:W3CDTF">2021-06-25T09:47:25Z</dcterms:created>
  <dcterms:modified xsi:type="dcterms:W3CDTF">2022-02-02T14:01:09Z</dcterms:modified>
</cp:coreProperties>
</file>

<file path=docProps/thumbnail.jpeg>
</file>